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4630400" cy="8229600"/>
  <p:notesSz cx="8229600" cy="14630400"/>
  <p:embeddedFontLst>
    <p:embeddedFont>
      <p:font typeface="Lora" pitchFamily="2" charset="0"/>
      <p:regular r:id="rId17"/>
    </p:embeddedFont>
    <p:embeddedFont>
      <p:font typeface="Source Sans 3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56B37D-06FC-445C-B54F-E16B7868B610}" v="13" dt="2025-12-11T21:45:39.3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7" d="100"/>
          <a:sy n="137" d="100"/>
        </p:scale>
        <p:origin x="12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ley Bondini" userId="26c0feec8979bd0c" providerId="LiveId" clId="{6617C30B-EE6B-476B-AC15-2B6C50966C27}"/>
    <pc:docChg chg="custSel addSld modSld">
      <pc:chgData name="Harley Bondini" userId="26c0feec8979bd0c" providerId="LiveId" clId="{6617C30B-EE6B-476B-AC15-2B6C50966C27}" dt="2025-12-11T21:45:58.388" v="284" actId="122"/>
      <pc:docMkLst>
        <pc:docMk/>
      </pc:docMkLst>
      <pc:sldChg chg="addSp delSp modSp mod">
        <pc:chgData name="Harley Bondini" userId="26c0feec8979bd0c" providerId="LiveId" clId="{6617C30B-EE6B-476B-AC15-2B6C50966C27}" dt="2025-12-11T10:18:18.183" v="20" actId="1076"/>
        <pc:sldMkLst>
          <pc:docMk/>
          <pc:sldMk cId="0" sldId="256"/>
        </pc:sldMkLst>
        <pc:spChg chg="mod">
          <ac:chgData name="Harley Bondini" userId="26c0feec8979bd0c" providerId="LiveId" clId="{6617C30B-EE6B-476B-AC15-2B6C50966C27}" dt="2025-12-11T10:17:19.042" v="9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Harley Bondini" userId="26c0feec8979bd0c" providerId="LiveId" clId="{6617C30B-EE6B-476B-AC15-2B6C50966C27}" dt="2025-12-11T10:18:18.183" v="20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Harley Bondini" userId="26c0feec8979bd0c" providerId="LiveId" clId="{6617C30B-EE6B-476B-AC15-2B6C50966C27}" dt="2025-12-11T10:17:40.139" v="14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Harley Bondini" userId="26c0feec8979bd0c" providerId="LiveId" clId="{6617C30B-EE6B-476B-AC15-2B6C50966C27}" dt="2025-12-11T10:17:53.959" v="18" actId="20577"/>
          <ac:spMkLst>
            <pc:docMk/>
            <pc:sldMk cId="0" sldId="256"/>
            <ac:spMk id="6" creationId="{00000000-0000-0000-0000-000000000000}"/>
          </ac:spMkLst>
        </pc:spChg>
        <pc:picChg chg="del">
          <ac:chgData name="Harley Bondini" userId="26c0feec8979bd0c" providerId="LiveId" clId="{6617C30B-EE6B-476B-AC15-2B6C50966C27}" dt="2025-12-11T10:11:28.604" v="0" actId="478"/>
          <ac:picMkLst>
            <pc:docMk/>
            <pc:sldMk cId="0" sldId="256"/>
            <ac:picMk id="2" creationId="{00000000-0000-0000-0000-000000000000}"/>
          </ac:picMkLst>
        </pc:picChg>
        <pc:picChg chg="add mod">
          <ac:chgData name="Harley Bondini" userId="26c0feec8979bd0c" providerId="LiveId" clId="{6617C30B-EE6B-476B-AC15-2B6C50966C27}" dt="2025-12-11T10:17:35.860" v="13" actId="1076"/>
          <ac:picMkLst>
            <pc:docMk/>
            <pc:sldMk cId="0" sldId="256"/>
            <ac:picMk id="8" creationId="{3E2A8443-D18F-7C13-4E81-89C6261A2CF1}"/>
          </ac:picMkLst>
        </pc:picChg>
      </pc:sldChg>
      <pc:sldChg chg="modSp mod">
        <pc:chgData name="Harley Bondini" userId="26c0feec8979bd0c" providerId="LiveId" clId="{6617C30B-EE6B-476B-AC15-2B6C50966C27}" dt="2025-12-11T19:13:23.472" v="251" actId="20577"/>
        <pc:sldMkLst>
          <pc:docMk/>
          <pc:sldMk cId="0" sldId="259"/>
        </pc:sldMkLst>
        <pc:spChg chg="mod">
          <ac:chgData name="Harley Bondini" userId="26c0feec8979bd0c" providerId="LiveId" clId="{6617C30B-EE6B-476B-AC15-2B6C50966C27}" dt="2025-12-11T19:12:21.263" v="170" actId="20577"/>
          <ac:spMkLst>
            <pc:docMk/>
            <pc:sldMk cId="0" sldId="259"/>
            <ac:spMk id="22" creationId="{00000000-0000-0000-0000-000000000000}"/>
          </ac:spMkLst>
        </pc:spChg>
        <pc:spChg chg="mod">
          <ac:chgData name="Harley Bondini" userId="26c0feec8979bd0c" providerId="LiveId" clId="{6617C30B-EE6B-476B-AC15-2B6C50966C27}" dt="2025-12-11T19:13:23.472" v="251" actId="20577"/>
          <ac:spMkLst>
            <pc:docMk/>
            <pc:sldMk cId="0" sldId="259"/>
            <ac:spMk id="23" creationId="{00000000-0000-0000-0000-000000000000}"/>
          </ac:spMkLst>
        </pc:spChg>
      </pc:sldChg>
      <pc:sldChg chg="addSp modSp mod">
        <pc:chgData name="Harley Bondini" userId="26c0feec8979bd0c" providerId="LiveId" clId="{6617C30B-EE6B-476B-AC15-2B6C50966C27}" dt="2025-12-11T19:05:22.687" v="121" actId="1076"/>
        <pc:sldMkLst>
          <pc:docMk/>
          <pc:sldMk cId="0" sldId="260"/>
        </pc:sldMkLst>
        <pc:picChg chg="add mod">
          <ac:chgData name="Harley Bondini" userId="26c0feec8979bd0c" providerId="LiveId" clId="{6617C30B-EE6B-476B-AC15-2B6C50966C27}" dt="2025-12-11T19:05:22.687" v="121" actId="1076"/>
          <ac:picMkLst>
            <pc:docMk/>
            <pc:sldMk cId="0" sldId="260"/>
            <ac:picMk id="18" creationId="{E06044D6-BE77-96B7-FD5C-5A286A7598EC}"/>
          </ac:picMkLst>
        </pc:picChg>
        <pc:picChg chg="mod">
          <ac:chgData name="Harley Bondini" userId="26c0feec8979bd0c" providerId="LiveId" clId="{6617C30B-EE6B-476B-AC15-2B6C50966C27}" dt="2025-12-11T19:05:16.301" v="119" actId="1076"/>
          <ac:picMkLst>
            <pc:docMk/>
            <pc:sldMk cId="0" sldId="260"/>
            <ac:picMk id="21" creationId="{A605BB52-910A-F4EB-6EDF-8535AB029D2D}"/>
          </ac:picMkLst>
        </pc:picChg>
        <pc:picChg chg="mod">
          <ac:chgData name="Harley Bondini" userId="26c0feec8979bd0c" providerId="LiveId" clId="{6617C30B-EE6B-476B-AC15-2B6C50966C27}" dt="2025-12-11T19:05:20.281" v="120" actId="1076"/>
          <ac:picMkLst>
            <pc:docMk/>
            <pc:sldMk cId="0" sldId="260"/>
            <ac:picMk id="23" creationId="{29BD6914-69AF-8672-274F-E3546D1556BF}"/>
          </ac:picMkLst>
        </pc:picChg>
      </pc:sldChg>
      <pc:sldChg chg="addSp delSp modSp mod">
        <pc:chgData name="Harley Bondini" userId="26c0feec8979bd0c" providerId="LiveId" clId="{6617C30B-EE6B-476B-AC15-2B6C50966C27}" dt="2025-12-11T19:02:03.598" v="108" actId="1076"/>
        <pc:sldMkLst>
          <pc:docMk/>
          <pc:sldMk cId="0" sldId="265"/>
        </pc:sldMkLst>
        <pc:spChg chg="mod">
          <ac:chgData name="Harley Bondini" userId="26c0feec8979bd0c" providerId="LiveId" clId="{6617C30B-EE6B-476B-AC15-2B6C50966C27}" dt="2025-12-11T18:16:17.103" v="28" actId="20577"/>
          <ac:spMkLst>
            <pc:docMk/>
            <pc:sldMk cId="0" sldId="265"/>
            <ac:spMk id="8" creationId="{00000000-0000-0000-0000-000000000000}"/>
          </ac:spMkLst>
        </pc:spChg>
        <pc:picChg chg="add mod">
          <ac:chgData name="Harley Bondini" userId="26c0feec8979bd0c" providerId="LiveId" clId="{6617C30B-EE6B-476B-AC15-2B6C50966C27}" dt="2025-12-11T19:02:03.598" v="108" actId="1076"/>
          <ac:picMkLst>
            <pc:docMk/>
            <pc:sldMk cId="0" sldId="265"/>
            <ac:picMk id="6" creationId="{38C418E2-1379-47C1-2B14-ED5AB71CCBD9}"/>
          </ac:picMkLst>
        </pc:picChg>
        <pc:picChg chg="del">
          <ac:chgData name="Harley Bondini" userId="26c0feec8979bd0c" providerId="LiveId" clId="{6617C30B-EE6B-476B-AC15-2B6C50966C27}" dt="2025-12-11T19:01:45.631" v="102" actId="478"/>
          <ac:picMkLst>
            <pc:docMk/>
            <pc:sldMk cId="0" sldId="265"/>
            <ac:picMk id="12" creationId="{FB7DB4A6-4AE1-6679-EA88-CC9EB4D7D3E5}"/>
          </ac:picMkLst>
        </pc:picChg>
      </pc:sldChg>
      <pc:sldChg chg="addSp modSp mod">
        <pc:chgData name="Harley Bondini" userId="26c0feec8979bd0c" providerId="LiveId" clId="{6617C30B-EE6B-476B-AC15-2B6C50966C27}" dt="2025-12-11T18:28:45.919" v="72" actId="14100"/>
        <pc:sldMkLst>
          <pc:docMk/>
          <pc:sldMk cId="0" sldId="266"/>
        </pc:sldMkLst>
        <pc:picChg chg="add mod">
          <ac:chgData name="Harley Bondini" userId="26c0feec8979bd0c" providerId="LiveId" clId="{6617C30B-EE6B-476B-AC15-2B6C50966C27}" dt="2025-12-11T18:28:45.919" v="72" actId="14100"/>
          <ac:picMkLst>
            <pc:docMk/>
            <pc:sldMk cId="0" sldId="266"/>
            <ac:picMk id="7" creationId="{19CA3EE1-76A7-1EAF-85AD-E951F8F36794}"/>
          </ac:picMkLst>
        </pc:picChg>
      </pc:sldChg>
      <pc:sldChg chg="addSp delSp modSp mod modAnim">
        <pc:chgData name="Harley Bondini" userId="26c0feec8979bd0c" providerId="LiveId" clId="{6617C30B-EE6B-476B-AC15-2B6C50966C27}" dt="2025-12-11T18:25:16.665" v="65" actId="1076"/>
        <pc:sldMkLst>
          <pc:docMk/>
          <pc:sldMk cId="0" sldId="267"/>
        </pc:sldMkLst>
        <pc:spChg chg="mod">
          <ac:chgData name="Harley Bondini" userId="26c0feec8979bd0c" providerId="LiveId" clId="{6617C30B-EE6B-476B-AC15-2B6C50966C27}" dt="2025-12-11T18:24:40.044" v="58" actId="1076"/>
          <ac:spMkLst>
            <pc:docMk/>
            <pc:sldMk cId="0" sldId="267"/>
            <ac:spMk id="2" creationId="{00000000-0000-0000-0000-000000000000}"/>
          </ac:spMkLst>
        </pc:spChg>
        <pc:spChg chg="del">
          <ac:chgData name="Harley Bondini" userId="26c0feec8979bd0c" providerId="LiveId" clId="{6617C30B-EE6B-476B-AC15-2B6C50966C27}" dt="2025-12-11T18:17:42.911" v="39" actId="478"/>
          <ac:spMkLst>
            <pc:docMk/>
            <pc:sldMk cId="0" sldId="267"/>
            <ac:spMk id="4" creationId="{00000000-0000-0000-0000-000000000000}"/>
          </ac:spMkLst>
        </pc:spChg>
        <pc:spChg chg="del">
          <ac:chgData name="Harley Bondini" userId="26c0feec8979bd0c" providerId="LiveId" clId="{6617C30B-EE6B-476B-AC15-2B6C50966C27}" dt="2025-12-11T18:17:47.582" v="40" actId="478"/>
          <ac:spMkLst>
            <pc:docMk/>
            <pc:sldMk cId="0" sldId="267"/>
            <ac:spMk id="5" creationId="{00000000-0000-0000-0000-000000000000}"/>
          </ac:spMkLst>
        </pc:spChg>
        <pc:spChg chg="del mod">
          <ac:chgData name="Harley Bondini" userId="26c0feec8979bd0c" providerId="LiveId" clId="{6617C30B-EE6B-476B-AC15-2B6C50966C27}" dt="2025-12-11T18:17:35.967" v="35" actId="478"/>
          <ac:spMkLst>
            <pc:docMk/>
            <pc:sldMk cId="0" sldId="267"/>
            <ac:spMk id="6" creationId="{00000000-0000-0000-0000-000000000000}"/>
          </ac:spMkLst>
        </pc:spChg>
        <pc:spChg chg="del">
          <ac:chgData name="Harley Bondini" userId="26c0feec8979bd0c" providerId="LiveId" clId="{6617C30B-EE6B-476B-AC15-2B6C50966C27}" dt="2025-12-11T18:17:37.487" v="36" actId="478"/>
          <ac:spMkLst>
            <pc:docMk/>
            <pc:sldMk cId="0" sldId="267"/>
            <ac:spMk id="7" creationId="{00000000-0000-0000-0000-000000000000}"/>
          </ac:spMkLst>
        </pc:spChg>
        <pc:spChg chg="del">
          <ac:chgData name="Harley Bondini" userId="26c0feec8979bd0c" providerId="LiveId" clId="{6617C30B-EE6B-476B-AC15-2B6C50966C27}" dt="2025-12-11T18:17:49.710" v="41" actId="478"/>
          <ac:spMkLst>
            <pc:docMk/>
            <pc:sldMk cId="0" sldId="267"/>
            <ac:spMk id="8" creationId="{00000000-0000-0000-0000-000000000000}"/>
          </ac:spMkLst>
        </pc:spChg>
        <pc:spChg chg="del">
          <ac:chgData name="Harley Bondini" userId="26c0feec8979bd0c" providerId="LiveId" clId="{6617C30B-EE6B-476B-AC15-2B6C50966C27}" dt="2025-12-11T18:17:51.614" v="42" actId="478"/>
          <ac:spMkLst>
            <pc:docMk/>
            <pc:sldMk cId="0" sldId="267"/>
            <ac:spMk id="9" creationId="{00000000-0000-0000-0000-000000000000}"/>
          </ac:spMkLst>
        </pc:spChg>
        <pc:spChg chg="del">
          <ac:chgData name="Harley Bondini" userId="26c0feec8979bd0c" providerId="LiveId" clId="{6617C30B-EE6B-476B-AC15-2B6C50966C27}" dt="2025-12-11T18:17:39.486" v="37" actId="478"/>
          <ac:spMkLst>
            <pc:docMk/>
            <pc:sldMk cId="0" sldId="267"/>
            <ac:spMk id="10" creationId="{00000000-0000-0000-0000-000000000000}"/>
          </ac:spMkLst>
        </pc:spChg>
        <pc:spChg chg="del">
          <ac:chgData name="Harley Bondini" userId="26c0feec8979bd0c" providerId="LiveId" clId="{6617C30B-EE6B-476B-AC15-2B6C50966C27}" dt="2025-12-11T18:17:40.910" v="38" actId="478"/>
          <ac:spMkLst>
            <pc:docMk/>
            <pc:sldMk cId="0" sldId="267"/>
            <ac:spMk id="11" creationId="{00000000-0000-0000-0000-000000000000}"/>
          </ac:spMkLst>
        </pc:spChg>
        <pc:picChg chg="del">
          <ac:chgData name="Harley Bondini" userId="26c0feec8979bd0c" providerId="LiveId" clId="{6617C30B-EE6B-476B-AC15-2B6C50966C27}" dt="2025-12-11T18:17:29.471" v="33" actId="478"/>
          <ac:picMkLst>
            <pc:docMk/>
            <pc:sldMk cId="0" sldId="267"/>
            <ac:picMk id="3" creationId="{00000000-0000-0000-0000-000000000000}"/>
          </ac:picMkLst>
        </pc:picChg>
        <pc:picChg chg="add del mod">
          <ac:chgData name="Harley Bondini" userId="26c0feec8979bd0c" providerId="LiveId" clId="{6617C30B-EE6B-476B-AC15-2B6C50966C27}" dt="2025-12-11T18:18:10.957" v="44" actId="478"/>
          <ac:picMkLst>
            <pc:docMk/>
            <pc:sldMk cId="0" sldId="267"/>
            <ac:picMk id="20" creationId="{F06B41AE-31AC-E5E7-A7F5-3D4BBFF1A5C1}"/>
          </ac:picMkLst>
        </pc:picChg>
        <pc:picChg chg="add mod">
          <ac:chgData name="Harley Bondini" userId="26c0feec8979bd0c" providerId="LiveId" clId="{6617C30B-EE6B-476B-AC15-2B6C50966C27}" dt="2025-12-11T18:24:43.545" v="59" actId="1076"/>
          <ac:picMkLst>
            <pc:docMk/>
            <pc:sldMk cId="0" sldId="267"/>
            <ac:picMk id="22" creationId="{021C9662-CD8A-BA48-8D63-F962A5BCFC8A}"/>
          </ac:picMkLst>
        </pc:picChg>
        <pc:picChg chg="add mod">
          <ac:chgData name="Harley Bondini" userId="26c0feec8979bd0c" providerId="LiveId" clId="{6617C30B-EE6B-476B-AC15-2B6C50966C27}" dt="2025-12-11T18:25:16.665" v="65" actId="1076"/>
          <ac:picMkLst>
            <pc:docMk/>
            <pc:sldMk cId="0" sldId="267"/>
            <ac:picMk id="23" creationId="{BAF93F6F-5EEE-2B11-E02F-3D6A2E83B57D}"/>
          </ac:picMkLst>
        </pc:picChg>
      </pc:sldChg>
      <pc:sldChg chg="addSp modSp mod">
        <pc:chgData name="Harley Bondini" userId="26c0feec8979bd0c" providerId="LiveId" clId="{6617C30B-EE6B-476B-AC15-2B6C50966C27}" dt="2025-12-11T18:56:44.722" v="101" actId="1076"/>
        <pc:sldMkLst>
          <pc:docMk/>
          <pc:sldMk cId="0" sldId="268"/>
        </pc:sldMkLst>
        <pc:picChg chg="add mod">
          <ac:chgData name="Harley Bondini" userId="26c0feec8979bd0c" providerId="LiveId" clId="{6617C30B-EE6B-476B-AC15-2B6C50966C27}" dt="2025-12-11T18:56:44.722" v="101" actId="1076"/>
          <ac:picMkLst>
            <pc:docMk/>
            <pc:sldMk cId="0" sldId="268"/>
            <ac:picMk id="3" creationId="{AC8CEEA7-ADBE-3C9A-AD62-8E84F39B175D}"/>
          </ac:picMkLst>
        </pc:picChg>
        <pc:picChg chg="add mod">
          <ac:chgData name="Harley Bondini" userId="26c0feec8979bd0c" providerId="LiveId" clId="{6617C30B-EE6B-476B-AC15-2B6C50966C27}" dt="2025-12-11T18:56:40.812" v="100" actId="1076"/>
          <ac:picMkLst>
            <pc:docMk/>
            <pc:sldMk cId="0" sldId="268"/>
            <ac:picMk id="5" creationId="{B5355156-54CE-AB19-3253-8FB074125CD7}"/>
          </ac:picMkLst>
        </pc:picChg>
        <pc:picChg chg="add mod">
          <ac:chgData name="Harley Bondini" userId="26c0feec8979bd0c" providerId="LiveId" clId="{6617C30B-EE6B-476B-AC15-2B6C50966C27}" dt="2025-12-11T18:56:30.713" v="97" actId="1076"/>
          <ac:picMkLst>
            <pc:docMk/>
            <pc:sldMk cId="0" sldId="268"/>
            <ac:picMk id="7" creationId="{18D2E30E-2202-9167-BCCB-A834012C31E2}"/>
          </ac:picMkLst>
        </pc:picChg>
        <pc:picChg chg="add mod">
          <ac:chgData name="Harley Bondini" userId="26c0feec8979bd0c" providerId="LiveId" clId="{6617C30B-EE6B-476B-AC15-2B6C50966C27}" dt="2025-12-11T18:56:36.156" v="99" actId="1076"/>
          <ac:picMkLst>
            <pc:docMk/>
            <pc:sldMk cId="0" sldId="268"/>
            <ac:picMk id="9" creationId="{5353C39B-323D-FDF4-F695-BD6F85DFF9ED}"/>
          </ac:picMkLst>
        </pc:picChg>
      </pc:sldChg>
      <pc:sldChg chg="addSp modSp new mod">
        <pc:chgData name="Harley Bondini" userId="26c0feec8979bd0c" providerId="LiveId" clId="{6617C30B-EE6B-476B-AC15-2B6C50966C27}" dt="2025-12-11T21:45:58.388" v="284" actId="122"/>
        <pc:sldMkLst>
          <pc:docMk/>
          <pc:sldMk cId="951957878" sldId="269"/>
        </pc:sldMkLst>
        <pc:spChg chg="add mod">
          <ac:chgData name="Harley Bondini" userId="26c0feec8979bd0c" providerId="LiveId" clId="{6617C30B-EE6B-476B-AC15-2B6C50966C27}" dt="2025-12-11T21:45:58.388" v="284" actId="122"/>
          <ac:spMkLst>
            <pc:docMk/>
            <pc:sldMk cId="951957878" sldId="269"/>
            <ac:spMk id="4" creationId="{428B564E-0F99-0440-37A3-557F65F61A65}"/>
          </ac:spMkLst>
        </pc:spChg>
        <pc:picChg chg="add mod">
          <ac:chgData name="Harley Bondini" userId="26c0feec8979bd0c" providerId="LiveId" clId="{6617C30B-EE6B-476B-AC15-2B6C50966C27}" dt="2025-12-11T21:45:25.488" v="255" actId="1076"/>
          <ac:picMkLst>
            <pc:docMk/>
            <pc:sldMk cId="951957878" sldId="269"/>
            <ac:picMk id="3" creationId="{B8BD2DFD-D213-3F13-326A-6D8186A7BE8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51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en-CA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en-CA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en-CA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en-CA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en-CA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en-CA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en-CA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en-CA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en-CA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en-CA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en-CA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en-CA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en-CA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51471" y="831477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ICS Light Cubes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251471" y="1713495"/>
            <a:ext cx="5891063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Modular Illumination Ecosystem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51471" y="2731207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Presenter:</a:t>
            </a: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Harley Bondini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251471" y="3443029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ICS Light Cubes: A reconfigurable lighting solution designed </a:t>
            </a:r>
          </a:p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for adaptive environments. Its scalable form factor allows transition</a:t>
            </a:r>
          </a:p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from a single task light to linear arrays in seconds.</a:t>
            </a:r>
            <a:endParaRPr lang="en-US" sz="1850" dirty="0"/>
          </a:p>
        </p:txBody>
      </p:sp>
      <p:pic>
        <p:nvPicPr>
          <p:cNvPr id="8" name="Picture 7" descr="A bed with two windows and a picture on the wall&#10;&#10;AI-generated content may be incorrect.">
            <a:extLst>
              <a:ext uri="{FF2B5EF4-FFF2-40B4-BE49-F238E27FC236}">
                <a16:creationId xmlns:a16="http://schemas.microsoft.com/office/drawing/2014/main" id="{3E2A8443-D18F-7C13-4E81-89C6261A2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975" y="1501084"/>
            <a:ext cx="7391796" cy="55311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1733" y="417790"/>
            <a:ext cx="4125158" cy="446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Materials and Machinery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531733" y="5592529"/>
            <a:ext cx="1787485" cy="22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Solid Wood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31733" y="6040654"/>
            <a:ext cx="6598206" cy="243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Primary housing machined from Douglas Fir using a CNC router,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7315200" y="5590805"/>
            <a:ext cx="1904047" cy="22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High-Fidelity Diffusion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315200" y="6071397"/>
            <a:ext cx="5775732" cy="1227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Central diffuser produced using Stereolithography (SLA) </a:t>
            </a:r>
          </a:p>
          <a:p>
            <a:pPr marL="0" indent="0" algn="l">
              <a:lnSpc>
                <a:spcPts val="19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resin printing for a smooth finish.</a:t>
            </a:r>
            <a:endParaRPr lang="en-US" sz="1850" dirty="0"/>
          </a:p>
        </p:txBody>
      </p:sp>
      <p:pic>
        <p:nvPicPr>
          <p:cNvPr id="10" name="IMG_4431">
            <a:hlinkClick r:id="" action="ppaction://media"/>
            <a:extLst>
              <a:ext uri="{FF2B5EF4-FFF2-40B4-BE49-F238E27FC236}">
                <a16:creationId xmlns:a16="http://schemas.microsoft.com/office/drawing/2014/main" id="{FA973A0A-966D-AFFA-8D85-EF6F8D00CA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733" y="1579753"/>
            <a:ext cx="6175783" cy="3473878"/>
          </a:xfrm>
          <a:prstGeom prst="rect">
            <a:avLst/>
          </a:prstGeom>
        </p:spPr>
      </p:pic>
      <p:pic>
        <p:nvPicPr>
          <p:cNvPr id="6" name="Picture 5" descr="A white container on a wood surface&#10;&#10;AI-generated content may be incorrect.">
            <a:extLst>
              <a:ext uri="{FF2B5EF4-FFF2-40B4-BE49-F238E27FC236}">
                <a16:creationId xmlns:a16="http://schemas.microsoft.com/office/drawing/2014/main" id="{38C418E2-1379-47C1-2B14-ED5AB71CC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3020" y="1579754"/>
            <a:ext cx="4929925" cy="34738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73850"/>
            <a:ext cx="1095136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Process Optimization and Quality Control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456617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Through rigorous testing and refinement, I identified and resolved critical manufacturing challenges to ensure product integrity and efficiency.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1077039" y="5263058"/>
            <a:ext cx="327993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Material Stock Validation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77039" y="5623969"/>
            <a:ext cx="383964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Rigorous stock inspection is crucial due to the critical influence of undetected grain fractures in Douglas Fir.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5395317" y="5263057"/>
            <a:ext cx="333934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Setup Reduction Strategy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395317" y="5615007"/>
            <a:ext cx="383964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Geometric design altered to utilize single-setup "through-bores" to eliminate misalignment from dual-sided machining.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9713594" y="5272020"/>
            <a:ext cx="376713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Surface Treatment Protocols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713594" y="5623969"/>
            <a:ext cx="383964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 transitioned to thinner application layers and graduated sanding schedules to achieve a void-free surface.</a:t>
            </a:r>
            <a:endParaRPr lang="en-US" sz="1850" dirty="0"/>
          </a:p>
        </p:txBody>
      </p:sp>
      <p:pic>
        <p:nvPicPr>
          <p:cNvPr id="14" name="Picture 13" descr="A piece of wood with a hole in it&#10;&#10;AI-generated content may be incorrect.">
            <a:extLst>
              <a:ext uri="{FF2B5EF4-FFF2-40B4-BE49-F238E27FC236}">
                <a16:creationId xmlns:a16="http://schemas.microsoft.com/office/drawing/2014/main" id="{8A7BAF66-1D5C-4175-0121-3CEF606B0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531" y="3490799"/>
            <a:ext cx="2876949" cy="1549831"/>
          </a:xfrm>
          <a:prstGeom prst="rect">
            <a:avLst/>
          </a:prstGeom>
        </p:spPr>
      </p:pic>
      <p:pic>
        <p:nvPicPr>
          <p:cNvPr id="16" name="Picture 15" descr="A square wooden object on a wood surface&#10;&#10;AI-generated content may be incorrect.">
            <a:extLst>
              <a:ext uri="{FF2B5EF4-FFF2-40B4-BE49-F238E27FC236}">
                <a16:creationId xmlns:a16="http://schemas.microsoft.com/office/drawing/2014/main" id="{BEAE8F4E-CA8E-46EA-C65D-C18B3DFD2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421" y="3507438"/>
            <a:ext cx="3767138" cy="1533192"/>
          </a:xfrm>
          <a:prstGeom prst="rect">
            <a:avLst/>
          </a:prstGeom>
        </p:spPr>
      </p:pic>
      <p:pic>
        <p:nvPicPr>
          <p:cNvPr id="7" name="Picture 6" descr="A wood pieces on a table&#10;&#10;AI-generated content may be incorrect.">
            <a:extLst>
              <a:ext uri="{FF2B5EF4-FFF2-40B4-BE49-F238E27FC236}">
                <a16:creationId xmlns:a16="http://schemas.microsoft.com/office/drawing/2014/main" id="{19CA3EE1-76A7-1EAF-85AD-E951F8F36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9575" y="3490275"/>
            <a:ext cx="2388338" cy="15503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5487" y="277818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System Architecture</a:t>
            </a:r>
            <a:endParaRPr lang="en-US" sz="4400" dirty="0"/>
          </a:p>
        </p:txBody>
      </p:sp>
      <p:sp>
        <p:nvSpPr>
          <p:cNvPr id="12" name="Text 9"/>
          <p:cNvSpPr/>
          <p:nvPr/>
        </p:nvSpPr>
        <p:spPr>
          <a:xfrm>
            <a:off x="7445636" y="453853"/>
            <a:ext cx="437030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Universal Input Standard (USB-A)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7445636" y="1045117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 system utilises the industry-standard USB-A architecture.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7445636" y="1894866"/>
            <a:ext cx="61855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Allows for versatile deployment using existing infrastructure: standard wall adaptors, laptops, or portable power banks for off-grid usage.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7445636" y="3283254"/>
            <a:ext cx="359937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Human-Safe Voltage (SELV)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7445636" y="3874519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5V operation complies with SELV (Safety Extra Low Voltage) standards</a:t>
            </a:r>
            <a:endParaRPr lang="en-US" sz="1850" dirty="0"/>
          </a:p>
        </p:txBody>
      </p:sp>
      <p:sp>
        <p:nvSpPr>
          <p:cNvPr id="17" name="Text 14"/>
          <p:cNvSpPr/>
          <p:nvPr/>
        </p:nvSpPr>
        <p:spPr>
          <a:xfrm>
            <a:off x="7445636" y="4724268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Eliminates electrical hazard risks in residential and commercial environments</a:t>
            </a:r>
            <a:endParaRPr lang="en-US" sz="1850" dirty="0"/>
          </a:p>
        </p:txBody>
      </p:sp>
      <p:sp>
        <p:nvSpPr>
          <p:cNvPr id="18" name="Text 5"/>
          <p:cNvSpPr/>
          <p:nvPr/>
        </p:nvSpPr>
        <p:spPr>
          <a:xfrm>
            <a:off x="7445636" y="5753821"/>
            <a:ext cx="11284211" cy="191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Internal Isolation</a:t>
            </a:r>
          </a:p>
          <a:p>
            <a:pPr marL="0" indent="0" algn="l">
              <a:lnSpc>
                <a:spcPts val="190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</a:p>
          <a:p>
            <a:pPr marL="342900" indent="-342900" algn="l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3D printed cable guides engineered within the wooden base </a:t>
            </a:r>
          </a:p>
          <a:p>
            <a:pPr algn="l">
              <a:lnSpc>
                <a:spcPts val="1900"/>
              </a:lnSpc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      physically isolate wiring for electrical safety.</a:t>
            </a:r>
            <a:endParaRPr lang="en-US" sz="1850" dirty="0"/>
          </a:p>
        </p:txBody>
      </p:sp>
      <p:pic>
        <p:nvPicPr>
          <p:cNvPr id="22" name="Picture 21" descr="A roll of toilet paper on a wooden tray&#10;&#10;AI-generated content may be incorrect.">
            <a:extLst>
              <a:ext uri="{FF2B5EF4-FFF2-40B4-BE49-F238E27FC236}">
                <a16:creationId xmlns:a16="http://schemas.microsoft.com/office/drawing/2014/main" id="{021C9662-CD8A-BA48-8D63-F962A5BCF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105" y="1134409"/>
            <a:ext cx="4234576" cy="2748814"/>
          </a:xfrm>
          <a:prstGeom prst="rect">
            <a:avLst/>
          </a:prstGeom>
        </p:spPr>
      </p:pic>
      <p:pic>
        <p:nvPicPr>
          <p:cNvPr id="23" name="IMG_4602">
            <a:hlinkClick r:id="" action="ppaction://media"/>
            <a:extLst>
              <a:ext uri="{FF2B5EF4-FFF2-40B4-BE49-F238E27FC236}">
                <a16:creationId xmlns:a16="http://schemas.microsoft.com/office/drawing/2014/main" id="{BAF93F6F-5EEE-2B11-E02F-3D6A2E83B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0187" y="4114800"/>
            <a:ext cx="2639028" cy="3775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oden cubes&#10;&#10;AI-generated content may be incorrect.">
            <a:extLst>
              <a:ext uri="{FF2B5EF4-FFF2-40B4-BE49-F238E27FC236}">
                <a16:creationId xmlns:a16="http://schemas.microsoft.com/office/drawing/2014/main" id="{AC8CEEA7-ADBE-3C9A-AD62-8E84F39B1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791" y="643625"/>
            <a:ext cx="4218185" cy="2782655"/>
          </a:xfrm>
          <a:prstGeom prst="rect">
            <a:avLst/>
          </a:prstGeom>
        </p:spPr>
      </p:pic>
      <p:pic>
        <p:nvPicPr>
          <p:cNvPr id="5" name="Picture 4" descr="A wooden block with white stripes&#10;&#10;AI-generated content may be incorrect.">
            <a:extLst>
              <a:ext uri="{FF2B5EF4-FFF2-40B4-BE49-F238E27FC236}">
                <a16:creationId xmlns:a16="http://schemas.microsoft.com/office/drawing/2014/main" id="{B5355156-54CE-AB19-3253-8FB074125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798" y="643625"/>
            <a:ext cx="4218185" cy="2782655"/>
          </a:xfrm>
          <a:prstGeom prst="rect">
            <a:avLst/>
          </a:prstGeom>
        </p:spPr>
      </p:pic>
      <p:pic>
        <p:nvPicPr>
          <p:cNvPr id="7" name="Picture 6" descr="A row of wooden blocks with lights on a table&#10;&#10;AI-generated content may be incorrect.">
            <a:extLst>
              <a:ext uri="{FF2B5EF4-FFF2-40B4-BE49-F238E27FC236}">
                <a16:creationId xmlns:a16="http://schemas.microsoft.com/office/drawing/2014/main" id="{18D2E30E-2202-9167-BCCB-A834012C3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596" y="4515440"/>
            <a:ext cx="4217358" cy="2781932"/>
          </a:xfrm>
          <a:prstGeom prst="rect">
            <a:avLst/>
          </a:prstGeom>
        </p:spPr>
      </p:pic>
      <p:pic>
        <p:nvPicPr>
          <p:cNvPr id="9" name="Picture 8" descr="A table with lights on it&#10;&#10;AI-generated content may be incorrect.">
            <a:extLst>
              <a:ext uri="{FF2B5EF4-FFF2-40B4-BE49-F238E27FC236}">
                <a16:creationId xmlns:a16="http://schemas.microsoft.com/office/drawing/2014/main" id="{5353C39B-323D-FDF4-F695-BD6F85DFF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7799" y="4515440"/>
            <a:ext cx="4218185" cy="27819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table with many objects&#10;&#10;AI-generated content may be incorrect.">
            <a:extLst>
              <a:ext uri="{FF2B5EF4-FFF2-40B4-BE49-F238E27FC236}">
                <a16:creationId xmlns:a16="http://schemas.microsoft.com/office/drawing/2014/main" id="{B8BD2DFD-D213-3F13-326A-6D8186A7B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406" y="1500733"/>
            <a:ext cx="9828019" cy="6117897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428B564E-0F99-0440-37A3-557F65F61A65}"/>
              </a:ext>
            </a:extLst>
          </p:cNvPr>
          <p:cNvSpPr/>
          <p:nvPr/>
        </p:nvSpPr>
        <p:spPr>
          <a:xfrm>
            <a:off x="4579670" y="445342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</a:rPr>
              <a:t>The End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51957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5335" y="609124"/>
            <a:ext cx="9680138" cy="651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The Limitations of Static Home Lighting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775335" y="6045279"/>
            <a:ext cx="2606278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Overhead Lighting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775335" y="6592491"/>
            <a:ext cx="3954066" cy="10633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Often creates an intense and stimulating environment through excessive brightness.</a:t>
            </a:r>
            <a:endParaRPr lang="en-US" sz="1700" dirty="0"/>
          </a:p>
        </p:txBody>
      </p:sp>
      <p:sp>
        <p:nvSpPr>
          <p:cNvPr id="7" name="Text 3"/>
          <p:cNvSpPr/>
          <p:nvPr/>
        </p:nvSpPr>
        <p:spPr>
          <a:xfrm>
            <a:off x="5277564" y="6045279"/>
            <a:ext cx="3618548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Traditional Ambient Solutions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5277564" y="6592491"/>
            <a:ext cx="3954066" cy="708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Lamps remain restricted by power cords and fixed locations.</a:t>
            </a:r>
            <a:endParaRPr lang="en-US" sz="1700" dirty="0"/>
          </a:p>
        </p:txBody>
      </p:sp>
      <p:sp>
        <p:nvSpPr>
          <p:cNvPr id="10" name="Text 5"/>
          <p:cNvSpPr/>
          <p:nvPr/>
        </p:nvSpPr>
        <p:spPr>
          <a:xfrm>
            <a:off x="9779794" y="6181487"/>
            <a:ext cx="2606278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Portable Options</a:t>
            </a:r>
            <a:endParaRPr lang="en-US" sz="2050" dirty="0"/>
          </a:p>
        </p:txBody>
      </p:sp>
      <p:sp>
        <p:nvSpPr>
          <p:cNvPr id="11" name="Text 6"/>
          <p:cNvSpPr/>
          <p:nvPr/>
        </p:nvSpPr>
        <p:spPr>
          <a:xfrm>
            <a:off x="9779794" y="6728698"/>
            <a:ext cx="4090273" cy="708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Hampered by charging requirements and rarely blend naturally with modern decor.</a:t>
            </a:r>
            <a:endParaRPr lang="en-US" sz="1700" dirty="0"/>
          </a:p>
        </p:txBody>
      </p:sp>
      <p:pic>
        <p:nvPicPr>
          <p:cNvPr id="13" name="Picture 12" descr="A white door in a hallway&#10;&#10;AI-generated content may be incorrect.">
            <a:extLst>
              <a:ext uri="{FF2B5EF4-FFF2-40B4-BE49-F238E27FC236}">
                <a16:creationId xmlns:a16="http://schemas.microsoft.com/office/drawing/2014/main" id="{847D3109-AA76-220A-8996-52CC39305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986" y="1842016"/>
            <a:ext cx="2962129" cy="3954595"/>
          </a:xfrm>
          <a:prstGeom prst="rect">
            <a:avLst/>
          </a:prstGeom>
        </p:spPr>
      </p:pic>
      <p:pic>
        <p:nvPicPr>
          <p:cNvPr id="15" name="Picture 14" descr="A white lamp with a black cord&#10;&#10;AI-generated content may be incorrect.">
            <a:extLst>
              <a:ext uri="{FF2B5EF4-FFF2-40B4-BE49-F238E27FC236}">
                <a16:creationId xmlns:a16="http://schemas.microsoft.com/office/drawing/2014/main" id="{A0412128-5647-C892-F355-ACD43B150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428" y="1847104"/>
            <a:ext cx="2962130" cy="3949507"/>
          </a:xfrm>
          <a:prstGeom prst="rect">
            <a:avLst/>
          </a:prstGeom>
        </p:spPr>
      </p:pic>
      <p:pic>
        <p:nvPicPr>
          <p:cNvPr id="19" name="Picture 18" descr="A white and black speaker&#10;&#10;AI-generated content may be incorrect.">
            <a:extLst>
              <a:ext uri="{FF2B5EF4-FFF2-40B4-BE49-F238E27FC236}">
                <a16:creationId xmlns:a16="http://schemas.microsoft.com/office/drawing/2014/main" id="{4156474A-F789-7F4A-9C3D-B75FB99F4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0061" y="1842016"/>
            <a:ext cx="3949507" cy="394950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1009" y="322089"/>
            <a:ext cx="3299888" cy="494983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5690" y="593884"/>
            <a:ext cx="7632621" cy="12699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Design Philosophy and Form Finding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55690" y="2187654"/>
            <a:ext cx="7632621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 wanted my design to prioritize seamless integration and intuitive interaction, ensuring that the technology enhances, rather than detracts from, the living space.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755690" y="3121581"/>
            <a:ext cx="3708321" cy="2321838"/>
          </a:xfrm>
          <a:prstGeom prst="roundRect">
            <a:avLst>
              <a:gd name="adj" fmla="val 6301"/>
            </a:avLst>
          </a:prstGeom>
          <a:solidFill>
            <a:srgbClr val="FEF5E7"/>
          </a:solidFill>
          <a:ln w="30480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6" name="Shape 3"/>
          <p:cNvSpPr/>
          <p:nvPr/>
        </p:nvSpPr>
        <p:spPr>
          <a:xfrm>
            <a:off x="725210" y="3121581"/>
            <a:ext cx="121920" cy="2321838"/>
          </a:xfrm>
          <a:prstGeom prst="roundRect">
            <a:avLst>
              <a:gd name="adj" fmla="val 26565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7" name="Text 4"/>
          <p:cNvSpPr/>
          <p:nvPr/>
        </p:nvSpPr>
        <p:spPr>
          <a:xfrm>
            <a:off x="1093470" y="3367921"/>
            <a:ext cx="26323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Minimalist Integration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1093470" y="3815001"/>
            <a:ext cx="3124200" cy="1382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Finding a profile that mimics existing interior elements, blending seamlessly into any environment.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4679871" y="3121581"/>
            <a:ext cx="3708440" cy="2321838"/>
          </a:xfrm>
          <a:prstGeom prst="roundRect">
            <a:avLst>
              <a:gd name="adj" fmla="val 6301"/>
            </a:avLst>
          </a:prstGeom>
          <a:solidFill>
            <a:srgbClr val="FEF5E7"/>
          </a:solidFill>
          <a:ln w="30480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10" name="Shape 7"/>
          <p:cNvSpPr/>
          <p:nvPr/>
        </p:nvSpPr>
        <p:spPr>
          <a:xfrm>
            <a:off x="4649391" y="3121581"/>
            <a:ext cx="121920" cy="2321838"/>
          </a:xfrm>
          <a:prstGeom prst="roundRect">
            <a:avLst>
              <a:gd name="adj" fmla="val 26565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1" name="Text 8"/>
          <p:cNvSpPr/>
          <p:nvPr/>
        </p:nvSpPr>
        <p:spPr>
          <a:xfrm>
            <a:off x="5017651" y="3367921"/>
            <a:ext cx="254019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Tangible Interaction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5017651" y="3815001"/>
            <a:ext cx="3124319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Eliminating traditional switches, physical docking acts as an intuitive trigger for illumination.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755690" y="5659279"/>
            <a:ext cx="3708321" cy="1976318"/>
          </a:xfrm>
          <a:prstGeom prst="roundRect">
            <a:avLst>
              <a:gd name="adj" fmla="val 7403"/>
            </a:avLst>
          </a:prstGeom>
          <a:solidFill>
            <a:srgbClr val="FEF5E7"/>
          </a:solidFill>
          <a:ln w="30480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14" name="Shape 11"/>
          <p:cNvSpPr/>
          <p:nvPr/>
        </p:nvSpPr>
        <p:spPr>
          <a:xfrm>
            <a:off x="725210" y="5659279"/>
            <a:ext cx="121920" cy="1976318"/>
          </a:xfrm>
          <a:prstGeom prst="roundRect">
            <a:avLst>
              <a:gd name="adj" fmla="val 26565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5" name="Text 12"/>
          <p:cNvSpPr/>
          <p:nvPr/>
        </p:nvSpPr>
        <p:spPr>
          <a:xfrm>
            <a:off x="1093470" y="5905619"/>
            <a:ext cx="262747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Orthogonal Scalability</a:t>
            </a:r>
            <a:endParaRPr lang="en-US" sz="2000" dirty="0"/>
          </a:p>
        </p:txBody>
      </p:sp>
      <p:sp>
        <p:nvSpPr>
          <p:cNvPr id="16" name="Text 13"/>
          <p:cNvSpPr/>
          <p:nvPr/>
        </p:nvSpPr>
        <p:spPr>
          <a:xfrm>
            <a:off x="1093470" y="6352699"/>
            <a:ext cx="3124200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what geometry allows linear scaling without gaps, forming cohesive light bars.</a:t>
            </a:r>
            <a:endParaRPr lang="en-US" sz="1700" dirty="0"/>
          </a:p>
        </p:txBody>
      </p:sp>
      <p:pic>
        <p:nvPicPr>
          <p:cNvPr id="18" name="Picture 17" descr="A brown and white rectangular object&#10;&#10;AI-generated content may be incorrect.">
            <a:extLst>
              <a:ext uri="{FF2B5EF4-FFF2-40B4-BE49-F238E27FC236}">
                <a16:creationId xmlns:a16="http://schemas.microsoft.com/office/drawing/2014/main" id="{18266FF1-5F48-8458-B27F-70CD199B6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967" y="5708008"/>
            <a:ext cx="2737686" cy="2116086"/>
          </a:xfrm>
          <a:prstGeom prst="rect">
            <a:avLst/>
          </a:prstGeom>
        </p:spPr>
      </p:pic>
      <p:pic>
        <p:nvPicPr>
          <p:cNvPr id="20" name="Picture 19" descr="A brown and white striped object&#10;&#10;AI-generated content may be incorrect.">
            <a:extLst>
              <a:ext uri="{FF2B5EF4-FFF2-40B4-BE49-F238E27FC236}">
                <a16:creationId xmlns:a16="http://schemas.microsoft.com/office/drawing/2014/main" id="{2B40802B-9C29-CB86-8C9E-453258BAC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4758" y="5708008"/>
            <a:ext cx="2737687" cy="2116086"/>
          </a:xfrm>
          <a:prstGeom prst="rect">
            <a:avLst/>
          </a:prstGeom>
        </p:spPr>
      </p:pic>
      <p:pic>
        <p:nvPicPr>
          <p:cNvPr id="22" name="Picture 21" descr="A wooden box with a white strip&#10;&#10;AI-generated content may be incorrect.">
            <a:extLst>
              <a:ext uri="{FF2B5EF4-FFF2-40B4-BE49-F238E27FC236}">
                <a16:creationId xmlns:a16="http://schemas.microsoft.com/office/drawing/2014/main" id="{2F932749-BA06-F267-B7AA-31D2BAEBD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2122" y="5708008"/>
            <a:ext cx="2737686" cy="21160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C68367B-A612-3718-2E82-87E8A0F79F50}"/>
              </a:ext>
            </a:extLst>
          </p:cNvPr>
          <p:cNvSpPr txBox="1"/>
          <p:nvPr/>
        </p:nvSpPr>
        <p:spPr>
          <a:xfrm>
            <a:off x="10042441" y="5252548"/>
            <a:ext cx="3299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VL45 </a:t>
            </a:r>
            <a:r>
              <a:rPr lang="en-CA" dirty="0" err="1"/>
              <a:t>Radiohus</a:t>
            </a:r>
            <a:r>
              <a:rPr lang="en-CA" dirty="0"/>
              <a:t> Pendant</a:t>
            </a:r>
          </a:p>
          <a:p>
            <a:endParaRPr lang="en-CA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4482" y="482798"/>
            <a:ext cx="4131707" cy="516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Form Factor</a:t>
            </a:r>
            <a:endParaRPr lang="en-US" sz="3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83" y="1460063"/>
            <a:ext cx="3644860" cy="270862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537013" y="1460063"/>
            <a:ext cx="6486525" cy="1392317"/>
          </a:xfrm>
          <a:prstGeom prst="roundRect">
            <a:avLst>
              <a:gd name="adj" fmla="val 1892"/>
            </a:avLst>
          </a:prstGeom>
          <a:solidFill>
            <a:srgbClr val="FEF5E7"/>
          </a:solidFill>
          <a:ln w="22860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5" name="Shape 2"/>
          <p:cNvSpPr/>
          <p:nvPr/>
        </p:nvSpPr>
        <p:spPr>
          <a:xfrm>
            <a:off x="7559873" y="1482923"/>
            <a:ext cx="702350" cy="1346597"/>
          </a:xfrm>
          <a:prstGeom prst="rect">
            <a:avLst/>
          </a:prstGeom>
          <a:solidFill>
            <a:srgbClr val="F3E7D4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6" name="Text 3"/>
          <p:cNvSpPr/>
          <p:nvPr/>
        </p:nvSpPr>
        <p:spPr>
          <a:xfrm>
            <a:off x="7779306" y="1991558"/>
            <a:ext cx="263366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8437721" y="1658422"/>
            <a:ext cx="2065853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Docking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8437721" y="2092047"/>
            <a:ext cx="5387459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Perpendicular surfaces enable intuitive, gravity-assisted alignment without complex mechanical guides.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7537013" y="3027878"/>
            <a:ext cx="6486525" cy="1392317"/>
          </a:xfrm>
          <a:prstGeom prst="roundRect">
            <a:avLst>
              <a:gd name="adj" fmla="val 1892"/>
            </a:avLst>
          </a:prstGeom>
          <a:solidFill>
            <a:srgbClr val="FEF5E7"/>
          </a:solidFill>
          <a:ln w="22860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10" name="Shape 7"/>
          <p:cNvSpPr/>
          <p:nvPr/>
        </p:nvSpPr>
        <p:spPr>
          <a:xfrm>
            <a:off x="7559873" y="3050738"/>
            <a:ext cx="702350" cy="1346597"/>
          </a:xfrm>
          <a:prstGeom prst="rect">
            <a:avLst/>
          </a:prstGeom>
          <a:solidFill>
            <a:srgbClr val="F3E7D4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1" name="Text 8"/>
          <p:cNvSpPr/>
          <p:nvPr/>
        </p:nvSpPr>
        <p:spPr>
          <a:xfrm>
            <a:off x="7779306" y="3559373"/>
            <a:ext cx="263366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8437721" y="3226237"/>
            <a:ext cx="2065853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Scaling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8437721" y="3659862"/>
            <a:ext cx="5387459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Cubic geometry stacks seamlessly in arrays with minimal gaps or rotational complexity, forming cohesive light bars.</a:t>
            </a:r>
            <a:endParaRPr lang="en-US" sz="1350" dirty="0"/>
          </a:p>
        </p:txBody>
      </p:sp>
      <p:sp>
        <p:nvSpPr>
          <p:cNvPr id="14" name="Shape 11"/>
          <p:cNvSpPr/>
          <p:nvPr/>
        </p:nvSpPr>
        <p:spPr>
          <a:xfrm>
            <a:off x="7537013" y="4595693"/>
            <a:ext cx="6486525" cy="1392317"/>
          </a:xfrm>
          <a:prstGeom prst="roundRect">
            <a:avLst>
              <a:gd name="adj" fmla="val 1892"/>
            </a:avLst>
          </a:prstGeom>
          <a:solidFill>
            <a:srgbClr val="FEF5E7"/>
          </a:solidFill>
          <a:ln w="22860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15" name="Shape 12"/>
          <p:cNvSpPr/>
          <p:nvPr/>
        </p:nvSpPr>
        <p:spPr>
          <a:xfrm>
            <a:off x="7559873" y="4618553"/>
            <a:ext cx="702350" cy="1346597"/>
          </a:xfrm>
          <a:prstGeom prst="rect">
            <a:avLst/>
          </a:prstGeom>
          <a:solidFill>
            <a:srgbClr val="F3E7D4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6" name="Text 13"/>
          <p:cNvSpPr/>
          <p:nvPr/>
        </p:nvSpPr>
        <p:spPr>
          <a:xfrm>
            <a:off x="7779306" y="5127188"/>
            <a:ext cx="263366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050" dirty="0"/>
          </a:p>
        </p:txBody>
      </p:sp>
      <p:sp>
        <p:nvSpPr>
          <p:cNvPr id="17" name="Text 14"/>
          <p:cNvSpPr/>
          <p:nvPr/>
        </p:nvSpPr>
        <p:spPr>
          <a:xfrm>
            <a:off x="8437721" y="4794052"/>
            <a:ext cx="2431852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Manufacturing Simplicity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8437721" y="5227677"/>
            <a:ext cx="5387459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Orthogonal geometry reduces CNC toolpath complexity and minimizes material waste during subtractive manufacturing.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7537013" y="6163508"/>
            <a:ext cx="6486525" cy="1392317"/>
          </a:xfrm>
          <a:prstGeom prst="roundRect">
            <a:avLst>
              <a:gd name="adj" fmla="val 1892"/>
            </a:avLst>
          </a:prstGeom>
          <a:solidFill>
            <a:srgbClr val="FEF5E7"/>
          </a:solidFill>
          <a:ln w="22860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20" name="Shape 17"/>
          <p:cNvSpPr/>
          <p:nvPr/>
        </p:nvSpPr>
        <p:spPr>
          <a:xfrm>
            <a:off x="7559873" y="6186368"/>
            <a:ext cx="702350" cy="1346597"/>
          </a:xfrm>
          <a:prstGeom prst="rect">
            <a:avLst/>
          </a:prstGeom>
          <a:solidFill>
            <a:srgbClr val="F3E7D4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21" name="Text 18"/>
          <p:cNvSpPr/>
          <p:nvPr/>
        </p:nvSpPr>
        <p:spPr>
          <a:xfrm>
            <a:off x="7779306" y="6695003"/>
            <a:ext cx="263366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4</a:t>
            </a:r>
            <a:endParaRPr lang="en-US" sz="2050" dirty="0"/>
          </a:p>
        </p:txBody>
      </p:sp>
      <p:sp>
        <p:nvSpPr>
          <p:cNvPr id="22" name="Text 19"/>
          <p:cNvSpPr/>
          <p:nvPr/>
        </p:nvSpPr>
        <p:spPr>
          <a:xfrm>
            <a:off x="8437721" y="6361867"/>
            <a:ext cx="2065853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Lora" pitchFamily="34" charset="0"/>
              </a:rPr>
              <a:t>Production Scalability</a:t>
            </a:r>
            <a:endParaRPr lang="en-US" sz="1600" dirty="0"/>
          </a:p>
        </p:txBody>
      </p:sp>
      <p:sp>
        <p:nvSpPr>
          <p:cNvPr id="23" name="Text 20"/>
          <p:cNvSpPr/>
          <p:nvPr/>
        </p:nvSpPr>
        <p:spPr>
          <a:xfrm>
            <a:off x="8437721" y="6795492"/>
            <a:ext cx="5387459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Can this be made into a premium product that can be easily recreated?</a:t>
            </a:r>
            <a:endParaRPr lang="en-US" sz="1350" dirty="0"/>
          </a:p>
        </p:txBody>
      </p:sp>
      <p:pic>
        <p:nvPicPr>
          <p:cNvPr id="25" name="Picture 24" descr="A small white object on a wood surface&#10;&#10;AI-generated content may be incorrect.">
            <a:extLst>
              <a:ext uri="{FF2B5EF4-FFF2-40B4-BE49-F238E27FC236}">
                <a16:creationId xmlns:a16="http://schemas.microsoft.com/office/drawing/2014/main" id="{7F962733-A039-651D-7C1B-9D9BC2F2D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83" y="4543562"/>
            <a:ext cx="3644860" cy="270864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20341" y="644962"/>
            <a:ext cx="5514975" cy="689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Form Validation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820341" y="1685806"/>
            <a:ext cx="7503319" cy="750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From miniature models to full-scale prototypes, I iterated and validated the sizing, optimal form, function, and ergonomic interaction.</a:t>
            </a:r>
            <a:endParaRPr lang="en-US" sz="1800" dirty="0"/>
          </a:p>
        </p:txBody>
      </p:sp>
      <p:sp>
        <p:nvSpPr>
          <p:cNvPr id="5" name="Shape 2"/>
          <p:cNvSpPr/>
          <p:nvPr/>
        </p:nvSpPr>
        <p:spPr>
          <a:xfrm>
            <a:off x="996077" y="2699504"/>
            <a:ext cx="30480" cy="4885134"/>
          </a:xfrm>
          <a:prstGeom prst="roundRect">
            <a:avLst>
              <a:gd name="adj" fmla="val 115349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6" name="Shape 3"/>
          <p:cNvSpPr/>
          <p:nvPr/>
        </p:nvSpPr>
        <p:spPr>
          <a:xfrm>
            <a:off x="965597" y="2947868"/>
            <a:ext cx="468749" cy="30480"/>
          </a:xfrm>
          <a:prstGeom prst="roundRect">
            <a:avLst>
              <a:gd name="adj" fmla="val 115349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7" name="Shape 4"/>
          <p:cNvSpPr/>
          <p:nvPr/>
        </p:nvSpPr>
        <p:spPr>
          <a:xfrm>
            <a:off x="908209" y="2875240"/>
            <a:ext cx="175736" cy="175736"/>
          </a:xfrm>
          <a:prstGeom prst="roundRect">
            <a:avLst>
              <a:gd name="adj" fmla="val 260163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8" name="Text 5"/>
          <p:cNvSpPr/>
          <p:nvPr/>
        </p:nvSpPr>
        <p:spPr>
          <a:xfrm>
            <a:off x="1933575" y="2779990"/>
            <a:ext cx="3425309" cy="3446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Scaled Volumetric Analysis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933575" y="3265289"/>
            <a:ext cx="6390084" cy="750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Rapid additive manufacturing for immediate assessment of geometric proportions and stacking modularity.</a:t>
            </a:r>
            <a:endParaRPr lang="en-US" sz="1800" dirty="0"/>
          </a:p>
        </p:txBody>
      </p:sp>
      <p:sp>
        <p:nvSpPr>
          <p:cNvPr id="10" name="Shape 7"/>
          <p:cNvSpPr/>
          <p:nvPr/>
        </p:nvSpPr>
        <p:spPr>
          <a:xfrm>
            <a:off x="965597" y="4732496"/>
            <a:ext cx="468749" cy="30480"/>
          </a:xfrm>
          <a:prstGeom prst="roundRect">
            <a:avLst>
              <a:gd name="adj" fmla="val 115349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1" name="Shape 8"/>
          <p:cNvSpPr/>
          <p:nvPr/>
        </p:nvSpPr>
        <p:spPr>
          <a:xfrm>
            <a:off x="908209" y="4659868"/>
            <a:ext cx="175736" cy="175736"/>
          </a:xfrm>
          <a:prstGeom prst="roundRect">
            <a:avLst>
              <a:gd name="adj" fmla="val 260163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2" name="Text 9"/>
          <p:cNvSpPr/>
          <p:nvPr/>
        </p:nvSpPr>
        <p:spPr>
          <a:xfrm>
            <a:off x="1933575" y="4564618"/>
            <a:ext cx="2828806" cy="3446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Full-Scale Verification</a:t>
            </a:r>
            <a:endParaRPr lang="en-US" sz="2150" dirty="0"/>
          </a:p>
        </p:txBody>
      </p:sp>
      <p:sp>
        <p:nvSpPr>
          <p:cNvPr id="13" name="Text 10"/>
          <p:cNvSpPr/>
          <p:nvPr/>
        </p:nvSpPr>
        <p:spPr>
          <a:xfrm>
            <a:off x="1933575" y="5049917"/>
            <a:ext cx="6390084" cy="750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PLA models validated physical presence and ergonomic interaction of the docking mechanism.</a:t>
            </a:r>
            <a:endParaRPr lang="en-US" sz="1800" dirty="0"/>
          </a:p>
        </p:txBody>
      </p:sp>
      <p:sp>
        <p:nvSpPr>
          <p:cNvPr id="14" name="Shape 11"/>
          <p:cNvSpPr/>
          <p:nvPr/>
        </p:nvSpPr>
        <p:spPr>
          <a:xfrm>
            <a:off x="965597" y="6517124"/>
            <a:ext cx="468749" cy="30480"/>
          </a:xfrm>
          <a:prstGeom prst="roundRect">
            <a:avLst>
              <a:gd name="adj" fmla="val 115349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5" name="Shape 12"/>
          <p:cNvSpPr/>
          <p:nvPr/>
        </p:nvSpPr>
        <p:spPr>
          <a:xfrm>
            <a:off x="908209" y="6444496"/>
            <a:ext cx="175736" cy="175736"/>
          </a:xfrm>
          <a:prstGeom prst="roundRect">
            <a:avLst>
              <a:gd name="adj" fmla="val 260163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6" name="Text 13"/>
          <p:cNvSpPr/>
          <p:nvPr/>
        </p:nvSpPr>
        <p:spPr>
          <a:xfrm>
            <a:off x="1933575" y="6349246"/>
            <a:ext cx="2757488" cy="3446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Tolerance Tuning</a:t>
            </a:r>
            <a:endParaRPr lang="en-US" sz="2150" dirty="0"/>
          </a:p>
        </p:txBody>
      </p:sp>
      <p:sp>
        <p:nvSpPr>
          <p:cNvPr id="17" name="Text 14"/>
          <p:cNvSpPr/>
          <p:nvPr/>
        </p:nvSpPr>
        <p:spPr>
          <a:xfrm>
            <a:off x="1933575" y="6834545"/>
            <a:ext cx="6390084" cy="750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Iterative printing ensured internal void space was sufficient for electronics before final manufacturing.</a:t>
            </a:r>
            <a:endParaRPr lang="en-US" sz="1800" dirty="0"/>
          </a:p>
        </p:txBody>
      </p:sp>
      <p:pic>
        <p:nvPicPr>
          <p:cNvPr id="21" name="Picture 20" descr="A row of square objects on a table&#10;&#10;AI-generated content may be incorrect.">
            <a:extLst>
              <a:ext uri="{FF2B5EF4-FFF2-40B4-BE49-F238E27FC236}">
                <a16:creationId xmlns:a16="http://schemas.microsoft.com/office/drawing/2014/main" id="{A605BB52-910A-F4EB-6EDF-8535AB029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1131" y="194281"/>
            <a:ext cx="3633024" cy="2080909"/>
          </a:xfrm>
          <a:prstGeom prst="rect">
            <a:avLst/>
          </a:prstGeom>
        </p:spPr>
      </p:pic>
      <p:pic>
        <p:nvPicPr>
          <p:cNvPr id="23" name="Picture 22" descr="A group of pink objects on a wooden surface&#10;&#10;AI-generated content may be incorrect.">
            <a:extLst>
              <a:ext uri="{FF2B5EF4-FFF2-40B4-BE49-F238E27FC236}">
                <a16:creationId xmlns:a16="http://schemas.microsoft.com/office/drawing/2014/main" id="{29BD6914-69AF-8672-274F-E3546D155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134" y="2699504"/>
            <a:ext cx="3633025" cy="2109429"/>
          </a:xfrm>
          <a:prstGeom prst="rect">
            <a:avLst/>
          </a:prstGeom>
        </p:spPr>
      </p:pic>
      <p:pic>
        <p:nvPicPr>
          <p:cNvPr id="18" name="Picture 17" descr="A machine with a square object on a wood surface&#10;&#10;AI-generated content may be incorrect.">
            <a:extLst>
              <a:ext uri="{FF2B5EF4-FFF2-40B4-BE49-F238E27FC236}">
                <a16:creationId xmlns:a16="http://schemas.microsoft.com/office/drawing/2014/main" id="{E06044D6-BE77-96B7-FD5C-5A286A759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1131" y="5164488"/>
            <a:ext cx="3633025" cy="25600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56159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Sizing</a:t>
            </a:r>
            <a:endParaRPr lang="en-US" sz="4400" dirty="0"/>
          </a:p>
        </p:txBody>
      </p:sp>
      <p:sp>
        <p:nvSpPr>
          <p:cNvPr id="12" name="Text 9"/>
          <p:cNvSpPr/>
          <p:nvPr/>
        </p:nvSpPr>
        <p:spPr>
          <a:xfrm>
            <a:off x="7614761" y="295846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Grip Dimensions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7614761" y="3549729"/>
            <a:ext cx="61855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125 mm × 125 mm cube form factor optimised for single-handed movement. Proportions align with natural palm span and finger reach, enabling intuitive grasping without strain.</a:t>
            </a:r>
            <a:endParaRPr lang="en-US" sz="1850" dirty="0"/>
          </a:p>
        </p:txBody>
      </p:sp>
      <p:pic>
        <p:nvPicPr>
          <p:cNvPr id="15" name="Picture 14" descr="A row of white square containers on a wooden table&#10;&#10;AI-generated content may be incorrect.">
            <a:extLst>
              <a:ext uri="{FF2B5EF4-FFF2-40B4-BE49-F238E27FC236}">
                <a16:creationId xmlns:a16="http://schemas.microsoft.com/office/drawing/2014/main" id="{C2DBE42F-E9F6-2D38-6B15-BF91495CC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93" y="2747288"/>
            <a:ext cx="6333347" cy="39030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31006"/>
            <a:ext cx="5992773" cy="461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Contact-Based Power Architecture</a:t>
            </a:r>
            <a:endParaRPr lang="en-US" sz="2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988" y="4124289"/>
            <a:ext cx="5358330" cy="357214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86978" y="1375411"/>
            <a:ext cx="1908929" cy="230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The Docking Interface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48640" y="1944877"/>
            <a:ext cx="6575346" cy="5017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Power transmission that relies on either spring-loaded pogo pin interface or magnetic field that establishes a zero-latency electrical connection immediately upon docking.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567808" y="3432269"/>
            <a:ext cx="1947267" cy="230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Distributed Ecosystem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48640" y="3873424"/>
            <a:ext cx="6575346" cy="5017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network of powered bases allows the optical unit to migrate seamlessly between single-point docks and linear multi-unit arrays without manual cable management.</a:t>
            </a:r>
            <a:endParaRPr lang="en-US" sz="1850" dirty="0"/>
          </a:p>
        </p:txBody>
      </p:sp>
      <p:pic>
        <p:nvPicPr>
          <p:cNvPr id="10" name="Picture 9" descr="A hand holding a smart watch&#10;&#10;AI-generated content may be incorrect.">
            <a:extLst>
              <a:ext uri="{FF2B5EF4-FFF2-40B4-BE49-F238E27FC236}">
                <a16:creationId xmlns:a16="http://schemas.microsoft.com/office/drawing/2014/main" id="{7C34CEA4-B694-C7D8-B113-22BE7FE19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988" y="431006"/>
            <a:ext cx="5358330" cy="306190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5090398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Pogo Pins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586663" y="1771769"/>
            <a:ext cx="2768084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Spring-Loaded Contact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7586663" y="2306241"/>
            <a:ext cx="6294239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Springs provide consistent contact pressure and automatic electrical connection upon docking.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7586663" y="3214807"/>
            <a:ext cx="2545199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Cycle Life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7586663" y="3749278"/>
            <a:ext cx="6294239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Rated for thousands of dock/undock cycles, ensuring long-term reliability in frequent-use environments.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7586663" y="4657844"/>
            <a:ext cx="3686889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Magnetic Alignment Assistance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586663" y="5192316"/>
            <a:ext cx="6294239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Integrated magnetic guides facilitate effortless alignment during docking, reducing user friction and improving connection reliability.</a:t>
            </a:r>
            <a:endParaRPr lang="en-US" sz="1850" dirty="0"/>
          </a:p>
        </p:txBody>
      </p:sp>
      <p:pic>
        <p:nvPicPr>
          <p:cNvPr id="11" name="Picture 10" descr="Several small round metal objects&#10;&#10;AI-generated content may be incorrect.">
            <a:extLst>
              <a:ext uri="{FF2B5EF4-FFF2-40B4-BE49-F238E27FC236}">
                <a16:creationId xmlns:a16="http://schemas.microsoft.com/office/drawing/2014/main" id="{389962D3-9C66-6291-D6C9-A6FC8A8E8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16" y="2482615"/>
            <a:ext cx="6717815" cy="35115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0893" y="377785"/>
            <a:ext cx="3233142" cy="404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Internal Retention</a:t>
            </a:r>
            <a:endParaRPr lang="en-US" sz="2500" dirty="0"/>
          </a:p>
        </p:txBody>
      </p:sp>
      <p:sp>
        <p:nvSpPr>
          <p:cNvPr id="4" name="Text 1"/>
          <p:cNvSpPr/>
          <p:nvPr/>
        </p:nvSpPr>
        <p:spPr>
          <a:xfrm>
            <a:off x="571634" y="4979431"/>
            <a:ext cx="2044065" cy="202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The Serviceability Mandate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71636" y="5353667"/>
            <a:ext cx="5947828" cy="1877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Rapid disassembly without visible screws or permanent adhesives to ensure longevity and repairability.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15708" y="6243862"/>
            <a:ext cx="1616512" cy="202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Industrial Inspiration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15708" y="6588237"/>
            <a:ext cx="6666667" cy="4395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Research into architectural panel mounting systems led to the Fast mount friction-clip geometry as an ideal reference.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7776645" y="6243861"/>
            <a:ext cx="1986677" cy="202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Iterative Tolerance Tuning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7776645" y="6588236"/>
            <a:ext cx="6666667" cy="4395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Extensive trial and error was required to custom 3D print a snap-fit equivalent, resulting in a reliable center-clip system.</a:t>
            </a:r>
            <a:endParaRPr lang="en-US" sz="1850" dirty="0"/>
          </a:p>
        </p:txBody>
      </p:sp>
      <p:pic>
        <p:nvPicPr>
          <p:cNvPr id="12" name="Picture 11" descr="A row of small white and pink flowers on a wooden surface&#10;&#10;AI-generated content may be incorrect.">
            <a:extLst>
              <a:ext uri="{FF2B5EF4-FFF2-40B4-BE49-F238E27FC236}">
                <a16:creationId xmlns:a16="http://schemas.microsoft.com/office/drawing/2014/main" id="{26AFD8B2-95B4-1181-6FFE-3AFF2BB33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03" y="1515956"/>
            <a:ext cx="5568532" cy="2408535"/>
          </a:xfrm>
          <a:prstGeom prst="rect">
            <a:avLst/>
          </a:prstGeom>
        </p:spPr>
      </p:pic>
      <p:pic>
        <p:nvPicPr>
          <p:cNvPr id="14" name="Picture 13" descr="A small object on a wooden surface&#10;&#10;AI-generated content may be incorrect.">
            <a:extLst>
              <a:ext uri="{FF2B5EF4-FFF2-40B4-BE49-F238E27FC236}">
                <a16:creationId xmlns:a16="http://schemas.microsoft.com/office/drawing/2014/main" id="{EF390BAC-4FA0-7F70-117D-49C6EA231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638" y="1521147"/>
            <a:ext cx="6756786" cy="240334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731</Words>
  <Application>Microsoft Office PowerPoint</Application>
  <PresentationFormat>Custom</PresentationFormat>
  <Paragraphs>104</Paragraphs>
  <Slides>14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Lora</vt:lpstr>
      <vt:lpstr>Arial</vt:lpstr>
      <vt:lpstr>Source Sans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Harley Bondini</dc:creator>
  <cp:lastModifiedBy>Harley Bondini</cp:lastModifiedBy>
  <cp:revision>2</cp:revision>
  <dcterms:created xsi:type="dcterms:W3CDTF">2025-12-11T08:47:49Z</dcterms:created>
  <dcterms:modified xsi:type="dcterms:W3CDTF">2025-12-11T21:46:07Z</dcterms:modified>
</cp:coreProperties>
</file>